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58" r:id="rId6"/>
    <p:sldId id="262" r:id="rId7"/>
    <p:sldId id="264" r:id="rId8"/>
    <p:sldId id="266" r:id="rId9"/>
    <p:sldId id="267" r:id="rId10"/>
    <p:sldId id="268" r:id="rId11"/>
    <p:sldId id="269" r:id="rId12"/>
    <p:sldId id="271" r:id="rId13"/>
    <p:sldId id="272" r:id="rId14"/>
    <p:sldId id="273" r:id="rId15"/>
    <p:sldId id="274" r:id="rId16"/>
    <p:sldId id="275" r:id="rId17"/>
    <p:sldId id="276" r:id="rId18"/>
    <p:sldId id="277" r:id="rId19"/>
    <p:sldId id="280" r:id="rId20"/>
    <p:sldId id="282" r:id="rId21"/>
    <p:sldId id="283" r:id="rId22"/>
    <p:sldId id="284" r:id="rId23"/>
    <p:sldId id="28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4008810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502426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4252937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B1F4F87-A5DE-428F-8228-3CC048770CD1}" type="slidenum">
              <a:rPr lang="es-ES" smtClean="0"/>
              <a:t>‹Nº›</a:t>
            </a:fld>
            <a:endParaRPr lang="es-E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92490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1639987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4"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1896903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4"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3567455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802147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734156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567948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2455802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249023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940656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5" name="Footer Placeholder 3"/>
          <p:cNvSpPr>
            <a:spLocks noGrp="1"/>
          </p:cNvSpPr>
          <p:nvPr>
            <p:ph type="ftr" sz="quarter" idx="11"/>
          </p:nvPr>
        </p:nvSpPr>
        <p:spPr/>
        <p:txBody>
          <a:bodyPr/>
          <a:lstStyle/>
          <a:p>
            <a:endParaRPr lang="es-ES" dirty="0"/>
          </a:p>
        </p:txBody>
      </p:sp>
      <p:sp>
        <p:nvSpPr>
          <p:cNvPr id="6" name="Slide Number Placeholder 4"/>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3820237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5" name="Footer Placeholder 2"/>
          <p:cNvSpPr>
            <a:spLocks noGrp="1"/>
          </p:cNvSpPr>
          <p:nvPr>
            <p:ph type="ftr" sz="quarter" idx="11"/>
          </p:nvPr>
        </p:nvSpPr>
        <p:spPr/>
        <p:txBody>
          <a:bodyPr/>
          <a:lstStyle/>
          <a:p>
            <a:endParaRPr lang="es-ES" dirty="0"/>
          </a:p>
        </p:txBody>
      </p:sp>
      <p:sp>
        <p:nvSpPr>
          <p:cNvPr id="6" name="Slide Number Placeholder 3"/>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3723353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5" name="Footer Placeholder 5"/>
          <p:cNvSpPr>
            <a:spLocks noGrp="1"/>
          </p:cNvSpPr>
          <p:nvPr>
            <p:ph type="ftr" sz="quarter" idx="11"/>
          </p:nvPr>
        </p:nvSpPr>
        <p:spPr/>
        <p:txBody>
          <a:bodyPr/>
          <a:lstStyle/>
          <a:p>
            <a:endParaRPr lang="es-ES" dirty="0"/>
          </a:p>
        </p:txBody>
      </p:sp>
      <p:sp>
        <p:nvSpPr>
          <p:cNvPr id="6" name="Slide Number Placeholder 6"/>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199623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A0F87D8-2898-419B-9B17-BC0CA5476FFC}" type="datetimeFigureOut">
              <a:rPr lang="es-ES" smtClean="0"/>
              <a:t>08/01/2020</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B1F4F87-A5DE-428F-8228-3CC048770CD1}" type="slidenum">
              <a:rPr lang="es-ES" smtClean="0"/>
              <a:t>‹Nº›</a:t>
            </a:fld>
            <a:endParaRPr lang="es-ES" dirty="0"/>
          </a:p>
        </p:txBody>
      </p:sp>
    </p:spTree>
    <p:extLst>
      <p:ext uri="{BB962C8B-B14F-4D97-AF65-F5344CB8AC3E}">
        <p14:creationId xmlns:p14="http://schemas.microsoft.com/office/powerpoint/2010/main" val="288248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A0F87D8-2898-419B-9B17-BC0CA5476FFC}" type="datetimeFigureOut">
              <a:rPr lang="es-ES" smtClean="0"/>
              <a:t>08/01/2020</a:t>
            </a:fld>
            <a:endParaRPr lang="es-E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s-E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B1F4F87-A5DE-428F-8228-3CC048770CD1}" type="slidenum">
              <a:rPr lang="es-ES" smtClean="0"/>
              <a:t>‹Nº›</a:t>
            </a:fld>
            <a:endParaRPr lang="es-ES" dirty="0"/>
          </a:p>
        </p:txBody>
      </p:sp>
    </p:spTree>
    <p:extLst>
      <p:ext uri="{BB962C8B-B14F-4D97-AF65-F5344CB8AC3E}">
        <p14:creationId xmlns:p14="http://schemas.microsoft.com/office/powerpoint/2010/main" val="16925989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544935-571E-4133-9F93-D4189DCFC98E}"/>
              </a:ext>
            </a:extLst>
          </p:cNvPr>
          <p:cNvSpPr>
            <a:spLocks noGrp="1"/>
          </p:cNvSpPr>
          <p:nvPr>
            <p:ph type="ctrTitle"/>
          </p:nvPr>
        </p:nvSpPr>
        <p:spPr/>
        <p:txBody>
          <a:bodyPr/>
          <a:lstStyle/>
          <a:p>
            <a:r>
              <a:rPr lang="es-ES" sz="6000" dirty="0"/>
              <a:t>4.0. Instalación de dos sistemas operativos en un ordenador</a:t>
            </a:r>
          </a:p>
        </p:txBody>
      </p:sp>
      <p:sp>
        <p:nvSpPr>
          <p:cNvPr id="3" name="Subtítulo 2">
            <a:extLst>
              <a:ext uri="{FF2B5EF4-FFF2-40B4-BE49-F238E27FC236}">
                <a16:creationId xmlns:a16="http://schemas.microsoft.com/office/drawing/2014/main" id="{2BE36378-F4FC-4161-BA2A-3FCD72266D7A}"/>
              </a:ext>
            </a:extLst>
          </p:cNvPr>
          <p:cNvSpPr>
            <a:spLocks noGrp="1"/>
          </p:cNvSpPr>
          <p:nvPr>
            <p:ph type="subTitle" idx="1"/>
          </p:nvPr>
        </p:nvSpPr>
        <p:spPr/>
        <p:txBody>
          <a:bodyPr/>
          <a:lstStyle/>
          <a:p>
            <a:r>
              <a:rPr lang="es-ES" dirty="0"/>
              <a:t>Álvaro Cañizares Ramallo</a:t>
            </a:r>
          </a:p>
          <a:p>
            <a:r>
              <a:rPr lang="es-ES" dirty="0"/>
              <a:t>Sistemas informáticos da1d1e</a:t>
            </a:r>
          </a:p>
        </p:txBody>
      </p:sp>
    </p:spTree>
    <p:extLst>
      <p:ext uri="{BB962C8B-B14F-4D97-AF65-F5344CB8AC3E}">
        <p14:creationId xmlns:p14="http://schemas.microsoft.com/office/powerpoint/2010/main" val="573603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ptura de pantalla de una red social&#10;&#10;Descripción generada automáticamente">
            <a:extLst>
              <a:ext uri="{FF2B5EF4-FFF2-40B4-BE49-F238E27FC236}">
                <a16:creationId xmlns:a16="http://schemas.microsoft.com/office/drawing/2014/main" id="{69BFD9EC-08DA-4144-B8D1-2C1643301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
            <a:ext cx="12192000" cy="6614160"/>
          </a:xfrm>
          <a:prstGeom prst="rect">
            <a:avLst/>
          </a:prstGeom>
        </p:spPr>
      </p:pic>
      <p:sp>
        <p:nvSpPr>
          <p:cNvPr id="4" name="CuadroTexto 3">
            <a:extLst>
              <a:ext uri="{FF2B5EF4-FFF2-40B4-BE49-F238E27FC236}">
                <a16:creationId xmlns:a16="http://schemas.microsoft.com/office/drawing/2014/main" id="{F062F16A-7F3D-4B8A-85B7-CB0AB33F99C8}"/>
              </a:ext>
            </a:extLst>
          </p:cNvPr>
          <p:cNvSpPr txBox="1"/>
          <p:nvPr/>
        </p:nvSpPr>
        <p:spPr>
          <a:xfrm>
            <a:off x="8203096" y="901148"/>
            <a:ext cx="3048000" cy="2585323"/>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Como todo el disco duro está destinado a Windows, vamos a ceder tamaño para Linux. Seleccionamos el disco que previamente hemos desfragmentado, clic derecho y Reducir Volumen</a:t>
            </a:r>
          </a:p>
        </p:txBody>
      </p:sp>
    </p:spTree>
    <p:extLst>
      <p:ext uri="{BB962C8B-B14F-4D97-AF65-F5344CB8AC3E}">
        <p14:creationId xmlns:p14="http://schemas.microsoft.com/office/powerpoint/2010/main" val="107277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ptura de pantalla de una red social&#10;&#10;Descripción generada automáticamente">
            <a:extLst>
              <a:ext uri="{FF2B5EF4-FFF2-40B4-BE49-F238E27FC236}">
                <a16:creationId xmlns:a16="http://schemas.microsoft.com/office/drawing/2014/main" id="{7E9A0BCE-4BD7-426A-A40C-4C6F7CE9E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
            <a:ext cx="12192000" cy="6614160"/>
          </a:xfrm>
          <a:prstGeom prst="rect">
            <a:avLst/>
          </a:prstGeom>
        </p:spPr>
      </p:pic>
    </p:spTree>
    <p:extLst>
      <p:ext uri="{BB962C8B-B14F-4D97-AF65-F5344CB8AC3E}">
        <p14:creationId xmlns:p14="http://schemas.microsoft.com/office/powerpoint/2010/main" val="2799665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ptura de pantalla de una red social&#10;&#10;Descripción generada automáticamente">
            <a:extLst>
              <a:ext uri="{FF2B5EF4-FFF2-40B4-BE49-F238E27FC236}">
                <a16:creationId xmlns:a16="http://schemas.microsoft.com/office/drawing/2014/main" id="{3CB91967-6C59-4A32-9515-06C1B1485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
            <a:ext cx="12192000" cy="6614160"/>
          </a:xfrm>
          <a:prstGeom prst="rect">
            <a:avLst/>
          </a:prstGeom>
        </p:spPr>
      </p:pic>
      <p:sp>
        <p:nvSpPr>
          <p:cNvPr id="4" name="CuadroTexto 3">
            <a:extLst>
              <a:ext uri="{FF2B5EF4-FFF2-40B4-BE49-F238E27FC236}">
                <a16:creationId xmlns:a16="http://schemas.microsoft.com/office/drawing/2014/main" id="{EEEBFD36-0E51-41DB-B69C-93408E640B54}"/>
              </a:ext>
            </a:extLst>
          </p:cNvPr>
          <p:cNvSpPr txBox="1"/>
          <p:nvPr/>
        </p:nvSpPr>
        <p:spPr>
          <a:xfrm>
            <a:off x="8203096" y="901148"/>
            <a:ext cx="3048000" cy="3693319"/>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Tras analizar el disco nos muestra el espacio utilizado. Para instalar Ubuntu necesitaremos unos 12 GB, redondeando, escribimos en la casilla de “Tamaño del espacio que se desea reducir” la cantidad deseada en MB, en nuestro caso 12000 MB. Clicamos Reducir</a:t>
            </a:r>
          </a:p>
        </p:txBody>
      </p:sp>
    </p:spTree>
    <p:extLst>
      <p:ext uri="{BB962C8B-B14F-4D97-AF65-F5344CB8AC3E}">
        <p14:creationId xmlns:p14="http://schemas.microsoft.com/office/powerpoint/2010/main" val="2393137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ptura de pantalla de una red social&#10;&#10;Descripción generada automáticamente">
            <a:extLst>
              <a:ext uri="{FF2B5EF4-FFF2-40B4-BE49-F238E27FC236}">
                <a16:creationId xmlns:a16="http://schemas.microsoft.com/office/drawing/2014/main" id="{BB06E489-C73E-4159-8336-615D4285A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
            <a:ext cx="12192000" cy="6614160"/>
          </a:xfrm>
          <a:prstGeom prst="rect">
            <a:avLst/>
          </a:prstGeom>
        </p:spPr>
      </p:pic>
      <p:sp>
        <p:nvSpPr>
          <p:cNvPr id="4" name="CuadroTexto 3">
            <a:extLst>
              <a:ext uri="{FF2B5EF4-FFF2-40B4-BE49-F238E27FC236}">
                <a16:creationId xmlns:a16="http://schemas.microsoft.com/office/drawing/2014/main" id="{0D680B42-CD59-49FA-B4B4-2CB18FBDAEDC}"/>
              </a:ext>
            </a:extLst>
          </p:cNvPr>
          <p:cNvSpPr txBox="1"/>
          <p:nvPr/>
        </p:nvSpPr>
        <p:spPr>
          <a:xfrm>
            <a:off x="7593496" y="848139"/>
            <a:ext cx="3048000" cy="341632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Podemos observar como ahora en el disco duro, hay una franja negra de unos 12 GB que no está asignada. </a:t>
            </a:r>
          </a:p>
          <a:p>
            <a:r>
              <a:rPr lang="es-ES" dirty="0"/>
              <a:t>Con este paso hemos finalizado la parte de Windows, ahora se debe apagar el sistema e introducir el CD de Ubuntu y posteriormente encender el ordenador.</a:t>
            </a:r>
          </a:p>
        </p:txBody>
      </p:sp>
    </p:spTree>
    <p:extLst>
      <p:ext uri="{BB962C8B-B14F-4D97-AF65-F5344CB8AC3E}">
        <p14:creationId xmlns:p14="http://schemas.microsoft.com/office/powerpoint/2010/main" val="4174458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de un celular&#10;&#10;Descripción generada automáticamente">
            <a:extLst>
              <a:ext uri="{FF2B5EF4-FFF2-40B4-BE49-F238E27FC236}">
                <a16:creationId xmlns:a16="http://schemas.microsoft.com/office/drawing/2014/main" id="{35252DBC-C518-48BA-991A-172C222D2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CuadroTexto 3">
            <a:extLst>
              <a:ext uri="{FF2B5EF4-FFF2-40B4-BE49-F238E27FC236}">
                <a16:creationId xmlns:a16="http://schemas.microsoft.com/office/drawing/2014/main" id="{039866D1-7161-4BF1-817D-3A2CE6156BB4}"/>
              </a:ext>
            </a:extLst>
          </p:cNvPr>
          <p:cNvSpPr txBox="1"/>
          <p:nvPr/>
        </p:nvSpPr>
        <p:spPr>
          <a:xfrm>
            <a:off x="8203096" y="901148"/>
            <a:ext cx="3048000" cy="230832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Al arrancar, el ordenador detectará que hay un instalador.</a:t>
            </a:r>
          </a:p>
          <a:p>
            <a:r>
              <a:rPr lang="es-ES" dirty="0"/>
              <a:t>Seleccionamos el idioma y la opción de instalar Ubuntu. En caso de solo querer probarla existe la otra opción</a:t>
            </a:r>
          </a:p>
        </p:txBody>
      </p:sp>
    </p:spTree>
    <p:extLst>
      <p:ext uri="{BB962C8B-B14F-4D97-AF65-F5344CB8AC3E}">
        <p14:creationId xmlns:p14="http://schemas.microsoft.com/office/powerpoint/2010/main" val="75465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de un celular&#10;&#10;Descripción generada automáticamente">
            <a:extLst>
              <a:ext uri="{FF2B5EF4-FFF2-40B4-BE49-F238E27FC236}">
                <a16:creationId xmlns:a16="http://schemas.microsoft.com/office/drawing/2014/main" id="{C7FBB1E4-D952-4885-BA9F-C2609A73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CuadroTexto 3">
            <a:extLst>
              <a:ext uri="{FF2B5EF4-FFF2-40B4-BE49-F238E27FC236}">
                <a16:creationId xmlns:a16="http://schemas.microsoft.com/office/drawing/2014/main" id="{4C23BD46-3A9D-4F4F-9384-733A1D0F4C71}"/>
              </a:ext>
            </a:extLst>
          </p:cNvPr>
          <p:cNvSpPr txBox="1"/>
          <p:nvPr/>
        </p:nvSpPr>
        <p:spPr>
          <a:xfrm>
            <a:off x="8070574" y="848140"/>
            <a:ext cx="3048000" cy="92333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Configuramos el tipo de disposición del teclado que tenemos</a:t>
            </a:r>
          </a:p>
        </p:txBody>
      </p:sp>
    </p:spTree>
    <p:extLst>
      <p:ext uri="{BB962C8B-B14F-4D97-AF65-F5344CB8AC3E}">
        <p14:creationId xmlns:p14="http://schemas.microsoft.com/office/powerpoint/2010/main" val="1594999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de computadora&#10;&#10;Descripción generada automáticamente">
            <a:extLst>
              <a:ext uri="{FF2B5EF4-FFF2-40B4-BE49-F238E27FC236}">
                <a16:creationId xmlns:a16="http://schemas.microsoft.com/office/drawing/2014/main" id="{E25F7C28-E77B-485B-B9C7-2433241D0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CuadroTexto 3">
            <a:extLst>
              <a:ext uri="{FF2B5EF4-FFF2-40B4-BE49-F238E27FC236}">
                <a16:creationId xmlns:a16="http://schemas.microsoft.com/office/drawing/2014/main" id="{00BD635F-2C93-4F77-BF58-64B1DF498EDD}"/>
              </a:ext>
            </a:extLst>
          </p:cNvPr>
          <p:cNvSpPr txBox="1"/>
          <p:nvPr/>
        </p:nvSpPr>
        <p:spPr>
          <a:xfrm>
            <a:off x="8203096" y="901148"/>
            <a:ext cx="3048000" cy="1477328"/>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De todas las opciones, elegimos “Instalación normal”, dado que queremos el Ubuntu completo</a:t>
            </a:r>
          </a:p>
        </p:txBody>
      </p:sp>
    </p:spTree>
    <p:extLst>
      <p:ext uri="{BB962C8B-B14F-4D97-AF65-F5344CB8AC3E}">
        <p14:creationId xmlns:p14="http://schemas.microsoft.com/office/powerpoint/2010/main" val="2211771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de computadora&#10;&#10;Descripción generada automáticamente">
            <a:extLst>
              <a:ext uri="{FF2B5EF4-FFF2-40B4-BE49-F238E27FC236}">
                <a16:creationId xmlns:a16="http://schemas.microsoft.com/office/drawing/2014/main" id="{C80FF082-3772-4B19-8668-DB97213D4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CuadroTexto 3">
            <a:extLst>
              <a:ext uri="{FF2B5EF4-FFF2-40B4-BE49-F238E27FC236}">
                <a16:creationId xmlns:a16="http://schemas.microsoft.com/office/drawing/2014/main" id="{238DB5FC-2A11-4E2B-807C-4DB3835A1AC4}"/>
              </a:ext>
            </a:extLst>
          </p:cNvPr>
          <p:cNvSpPr txBox="1"/>
          <p:nvPr/>
        </p:nvSpPr>
        <p:spPr>
          <a:xfrm>
            <a:off x="8203096" y="901148"/>
            <a:ext cx="3048000" cy="2585323"/>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En esta ventana nos ofrecerá la posibilidad de instalar Ubuntu mientras mantenemos Windows 7 o bien eliminar Windows 7 y tener únicamente Ubuntu. Seleccionamos la primera opción y continuamos</a:t>
            </a:r>
          </a:p>
        </p:txBody>
      </p:sp>
    </p:spTree>
    <p:extLst>
      <p:ext uri="{BB962C8B-B14F-4D97-AF65-F5344CB8AC3E}">
        <p14:creationId xmlns:p14="http://schemas.microsoft.com/office/powerpoint/2010/main" val="1328592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de un celular&#10;&#10;Descripción generada automáticamente">
            <a:extLst>
              <a:ext uri="{FF2B5EF4-FFF2-40B4-BE49-F238E27FC236}">
                <a16:creationId xmlns:a16="http://schemas.microsoft.com/office/drawing/2014/main" id="{E2158256-EA6E-400C-B9F5-E22F285EF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CuadroTexto 3">
            <a:extLst>
              <a:ext uri="{FF2B5EF4-FFF2-40B4-BE49-F238E27FC236}">
                <a16:creationId xmlns:a16="http://schemas.microsoft.com/office/drawing/2014/main" id="{ECF1E9EF-63F9-4501-AAE6-62C4B0BA64BA}"/>
              </a:ext>
            </a:extLst>
          </p:cNvPr>
          <p:cNvSpPr txBox="1"/>
          <p:nvPr/>
        </p:nvSpPr>
        <p:spPr>
          <a:xfrm>
            <a:off x="8203096" y="901148"/>
            <a:ext cx="3048000" cy="230832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Configuramos donde instalar Ubuntu. Dado que solo hay un disco y la hemos desfragmentado y dejado hueco, el instalador lo detecta automáticamente</a:t>
            </a:r>
          </a:p>
        </p:txBody>
      </p:sp>
    </p:spTree>
    <p:extLst>
      <p:ext uri="{BB962C8B-B14F-4D97-AF65-F5344CB8AC3E}">
        <p14:creationId xmlns:p14="http://schemas.microsoft.com/office/powerpoint/2010/main" val="306948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Pantalla de un computador&#10;&#10;Descripción generada automáticamente">
            <a:extLst>
              <a:ext uri="{FF2B5EF4-FFF2-40B4-BE49-F238E27FC236}">
                <a16:creationId xmlns:a16="http://schemas.microsoft.com/office/drawing/2014/main" id="{BD409969-97F8-4DCA-AC09-D5A4A2606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CuadroTexto 3">
            <a:extLst>
              <a:ext uri="{FF2B5EF4-FFF2-40B4-BE49-F238E27FC236}">
                <a16:creationId xmlns:a16="http://schemas.microsoft.com/office/drawing/2014/main" id="{A3F8E2DE-7AF8-4113-B1E6-46A938D76A1F}"/>
              </a:ext>
            </a:extLst>
          </p:cNvPr>
          <p:cNvSpPr txBox="1"/>
          <p:nvPr/>
        </p:nvSpPr>
        <p:spPr>
          <a:xfrm>
            <a:off x="8203096" y="901148"/>
            <a:ext cx="3048000" cy="646331"/>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Seleccionamos nuestro huso horario</a:t>
            </a:r>
          </a:p>
        </p:txBody>
      </p:sp>
    </p:spTree>
    <p:extLst>
      <p:ext uri="{BB962C8B-B14F-4D97-AF65-F5344CB8AC3E}">
        <p14:creationId xmlns:p14="http://schemas.microsoft.com/office/powerpoint/2010/main" val="2107193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Imagen que contiene papalote, vuelo, azul, computadora&#10;&#10;Descripción generada automáticamente">
            <a:extLst>
              <a:ext uri="{FF2B5EF4-FFF2-40B4-BE49-F238E27FC236}">
                <a16:creationId xmlns:a16="http://schemas.microsoft.com/office/drawing/2014/main" id="{AB8FAE7A-0D2B-4075-9AEA-B9336E54D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
            <a:ext cx="12192000" cy="6614160"/>
          </a:xfrm>
          <a:prstGeom prst="rect">
            <a:avLst/>
          </a:prstGeom>
        </p:spPr>
      </p:pic>
      <p:sp>
        <p:nvSpPr>
          <p:cNvPr id="6" name="CuadroTexto 5">
            <a:extLst>
              <a:ext uri="{FF2B5EF4-FFF2-40B4-BE49-F238E27FC236}">
                <a16:creationId xmlns:a16="http://schemas.microsoft.com/office/drawing/2014/main" id="{5AD943E3-0ED9-417C-9B3B-A7DD7C6D3E74}"/>
              </a:ext>
            </a:extLst>
          </p:cNvPr>
          <p:cNvSpPr txBox="1"/>
          <p:nvPr/>
        </p:nvSpPr>
        <p:spPr>
          <a:xfrm>
            <a:off x="7964557" y="954157"/>
            <a:ext cx="3763617" cy="1477328"/>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Partimos la instalación de Linux Ubuntu desde un Windows 7.</a:t>
            </a:r>
          </a:p>
          <a:p>
            <a:r>
              <a:rPr lang="es-ES" dirty="0"/>
              <a:t>Para ello, el primer paso será hacer hueco en el disco duro para instalar Linux</a:t>
            </a:r>
          </a:p>
        </p:txBody>
      </p:sp>
    </p:spTree>
    <p:extLst>
      <p:ext uri="{BB962C8B-B14F-4D97-AF65-F5344CB8AC3E}">
        <p14:creationId xmlns:p14="http://schemas.microsoft.com/office/powerpoint/2010/main" val="2026663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de un celular&#10;&#10;Descripción generada automáticamente">
            <a:extLst>
              <a:ext uri="{FF2B5EF4-FFF2-40B4-BE49-F238E27FC236}">
                <a16:creationId xmlns:a16="http://schemas.microsoft.com/office/drawing/2014/main" id="{025F1EF5-F316-4C83-BE1C-5DD4854CC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CuadroTexto 3">
            <a:extLst>
              <a:ext uri="{FF2B5EF4-FFF2-40B4-BE49-F238E27FC236}">
                <a16:creationId xmlns:a16="http://schemas.microsoft.com/office/drawing/2014/main" id="{9850DA58-10BD-4B62-B3EA-3C1DC5885A6D}"/>
              </a:ext>
            </a:extLst>
          </p:cNvPr>
          <p:cNvSpPr txBox="1"/>
          <p:nvPr/>
        </p:nvSpPr>
        <p:spPr>
          <a:xfrm>
            <a:off x="8203096" y="901148"/>
            <a:ext cx="3048000" cy="92333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La siguiente ventana nos pide los datos para crear el usuario y su contraseña</a:t>
            </a:r>
          </a:p>
        </p:txBody>
      </p:sp>
    </p:spTree>
    <p:extLst>
      <p:ext uri="{BB962C8B-B14F-4D97-AF65-F5344CB8AC3E}">
        <p14:creationId xmlns:p14="http://schemas.microsoft.com/office/powerpoint/2010/main" val="4067344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monitor, pantalla, computadora, televisión&#10;&#10;Descripción generada automáticamente">
            <a:extLst>
              <a:ext uri="{FF2B5EF4-FFF2-40B4-BE49-F238E27FC236}">
                <a16:creationId xmlns:a16="http://schemas.microsoft.com/office/drawing/2014/main" id="{6FFF6B2D-5D16-4C77-99E0-C1EC4C179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CuadroTexto 3">
            <a:extLst>
              <a:ext uri="{FF2B5EF4-FFF2-40B4-BE49-F238E27FC236}">
                <a16:creationId xmlns:a16="http://schemas.microsoft.com/office/drawing/2014/main" id="{1685ADC8-FCDD-470B-9E40-CF60EBC949A1}"/>
              </a:ext>
            </a:extLst>
          </p:cNvPr>
          <p:cNvSpPr txBox="1"/>
          <p:nvPr/>
        </p:nvSpPr>
        <p:spPr>
          <a:xfrm>
            <a:off x="8203096" y="901148"/>
            <a:ext cx="3048000" cy="92333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A continuación comienza a instalarse el sistema operativo</a:t>
            </a:r>
          </a:p>
        </p:txBody>
      </p:sp>
    </p:spTree>
    <p:extLst>
      <p:ext uri="{BB962C8B-B14F-4D97-AF65-F5344CB8AC3E}">
        <p14:creationId xmlns:p14="http://schemas.microsoft.com/office/powerpoint/2010/main" val="4007455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monitor, computadora, laptop, rojo&#10;&#10;Descripción generada automáticamente">
            <a:extLst>
              <a:ext uri="{FF2B5EF4-FFF2-40B4-BE49-F238E27FC236}">
                <a16:creationId xmlns:a16="http://schemas.microsoft.com/office/drawing/2014/main" id="{2BEE471D-DC7D-4038-9CF8-746FD0AE1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CuadroTexto 3">
            <a:extLst>
              <a:ext uri="{FF2B5EF4-FFF2-40B4-BE49-F238E27FC236}">
                <a16:creationId xmlns:a16="http://schemas.microsoft.com/office/drawing/2014/main" id="{A09BC451-55BF-4095-A69F-60238B36C64D}"/>
              </a:ext>
            </a:extLst>
          </p:cNvPr>
          <p:cNvSpPr txBox="1"/>
          <p:nvPr/>
        </p:nvSpPr>
        <p:spPr>
          <a:xfrm>
            <a:off x="8203096" y="901148"/>
            <a:ext cx="3048000" cy="2031325"/>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Una vez finalizado tendremos acceso a todo el sistema operativo Ubuntu.</a:t>
            </a:r>
          </a:p>
          <a:p>
            <a:r>
              <a:rPr lang="es-ES" dirty="0"/>
              <a:t>A continuación , como ultimo paso, reiniciamos el ordenador</a:t>
            </a:r>
          </a:p>
        </p:txBody>
      </p:sp>
    </p:spTree>
    <p:extLst>
      <p:ext uri="{BB962C8B-B14F-4D97-AF65-F5344CB8AC3E}">
        <p14:creationId xmlns:p14="http://schemas.microsoft.com/office/powerpoint/2010/main" val="2263947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de un celular&#10;&#10;Descripción generada automáticamente">
            <a:extLst>
              <a:ext uri="{FF2B5EF4-FFF2-40B4-BE49-F238E27FC236}">
                <a16:creationId xmlns:a16="http://schemas.microsoft.com/office/drawing/2014/main" id="{43CEEDAD-C9AD-47D6-8B4A-D05B88364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381" y="1143285"/>
            <a:ext cx="6095238" cy="4571429"/>
          </a:xfrm>
          <a:prstGeom prst="rect">
            <a:avLst/>
          </a:prstGeom>
        </p:spPr>
      </p:pic>
      <p:sp>
        <p:nvSpPr>
          <p:cNvPr id="4" name="CuadroTexto 3">
            <a:extLst>
              <a:ext uri="{FF2B5EF4-FFF2-40B4-BE49-F238E27FC236}">
                <a16:creationId xmlns:a16="http://schemas.microsoft.com/office/drawing/2014/main" id="{8F64B041-85CA-4B3F-A707-F29320FE19ED}"/>
              </a:ext>
            </a:extLst>
          </p:cNvPr>
          <p:cNvSpPr txBox="1"/>
          <p:nvPr/>
        </p:nvSpPr>
        <p:spPr>
          <a:xfrm>
            <a:off x="8203096" y="901148"/>
            <a:ext cx="3048000" cy="4524315"/>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Al arrancar el ordenador de nuevo, el GRUB de Ubuntu detecta que existen 2 sistemas operativos, así elegimos al iniciar el ordenador si seleccionamos Windows 7 o Ubuntu.</a:t>
            </a:r>
          </a:p>
          <a:p>
            <a:r>
              <a:rPr lang="es-ES" dirty="0"/>
              <a:t>Vale la pena mencionar que en un ordenador se pueden instalar (salvo problemas de compatibilidad) tantos sistemas operativos como nos quepan en el disco duro.</a:t>
            </a:r>
          </a:p>
        </p:txBody>
      </p:sp>
    </p:spTree>
    <p:extLst>
      <p:ext uri="{BB962C8B-B14F-4D97-AF65-F5344CB8AC3E}">
        <p14:creationId xmlns:p14="http://schemas.microsoft.com/office/powerpoint/2010/main" val="3513645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descr="Captura de pantalla de computadora&#10;&#10;Descripción generada automáticamente">
            <a:extLst>
              <a:ext uri="{FF2B5EF4-FFF2-40B4-BE49-F238E27FC236}">
                <a16:creationId xmlns:a16="http://schemas.microsoft.com/office/drawing/2014/main" id="{5A325B35-C790-40A4-A29E-CA8AB0062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
            <a:ext cx="12192000" cy="6614160"/>
          </a:xfrm>
          <a:prstGeom prst="rect">
            <a:avLst/>
          </a:prstGeom>
        </p:spPr>
      </p:pic>
      <p:sp>
        <p:nvSpPr>
          <p:cNvPr id="9" name="CuadroTexto 8">
            <a:extLst>
              <a:ext uri="{FF2B5EF4-FFF2-40B4-BE49-F238E27FC236}">
                <a16:creationId xmlns:a16="http://schemas.microsoft.com/office/drawing/2014/main" id="{324ED233-03C5-4EC5-9E50-83A4AB5D8E18}"/>
              </a:ext>
            </a:extLst>
          </p:cNvPr>
          <p:cNvSpPr txBox="1"/>
          <p:nvPr/>
        </p:nvSpPr>
        <p:spPr>
          <a:xfrm>
            <a:off x="8203096" y="901148"/>
            <a:ext cx="3048000" cy="646331"/>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Clicamos en el icono de Windows y en Equipo</a:t>
            </a:r>
          </a:p>
        </p:txBody>
      </p:sp>
    </p:spTree>
    <p:extLst>
      <p:ext uri="{BB962C8B-B14F-4D97-AF65-F5344CB8AC3E}">
        <p14:creationId xmlns:p14="http://schemas.microsoft.com/office/powerpoint/2010/main" val="3404057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Una captura de pantalla de una red social&#10;&#10;Descripción generada automáticamente">
            <a:extLst>
              <a:ext uri="{FF2B5EF4-FFF2-40B4-BE49-F238E27FC236}">
                <a16:creationId xmlns:a16="http://schemas.microsoft.com/office/drawing/2014/main" id="{A14BC0A1-7158-4922-BC78-F7E4BE95A1B5}"/>
              </a:ext>
            </a:extLst>
          </p:cNvPr>
          <p:cNvPicPr>
            <a:picLocks noChangeAspect="1"/>
          </p:cNvPicPr>
          <p:nvPr/>
        </p:nvPicPr>
        <p:blipFill rotWithShape="1">
          <a:blip r:embed="rId2">
            <a:extLst>
              <a:ext uri="{28A0092B-C50C-407E-A947-70E740481C1C}">
                <a14:useLocalDpi xmlns:a14="http://schemas.microsoft.com/office/drawing/2010/main" val="0"/>
              </a:ext>
            </a:extLst>
          </a:blip>
          <a:srcRect r="3557" b="1"/>
          <a:stretch/>
        </p:blipFill>
        <p:spPr>
          <a:xfrm>
            <a:off x="20" y="10"/>
            <a:ext cx="12191980" cy="6857990"/>
          </a:xfrm>
          <a:prstGeom prst="rect">
            <a:avLst/>
          </a:prstGeom>
        </p:spPr>
      </p:pic>
      <p:sp>
        <p:nvSpPr>
          <p:cNvPr id="4" name="CuadroTexto 3">
            <a:extLst>
              <a:ext uri="{FF2B5EF4-FFF2-40B4-BE49-F238E27FC236}">
                <a16:creationId xmlns:a16="http://schemas.microsoft.com/office/drawing/2014/main" id="{34F95C26-8C4B-48E8-A694-A404F5A1A173}"/>
              </a:ext>
            </a:extLst>
          </p:cNvPr>
          <p:cNvSpPr txBox="1"/>
          <p:nvPr/>
        </p:nvSpPr>
        <p:spPr>
          <a:xfrm>
            <a:off x="8918713" y="477078"/>
            <a:ext cx="3048000" cy="92333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Seleccionamos el disco donde queramos instalar Linux</a:t>
            </a:r>
          </a:p>
        </p:txBody>
      </p:sp>
    </p:spTree>
    <p:extLst>
      <p:ext uri="{BB962C8B-B14F-4D97-AF65-F5344CB8AC3E}">
        <p14:creationId xmlns:p14="http://schemas.microsoft.com/office/powerpoint/2010/main" val="1609193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Una captura de pantalla de una red social&#10;&#10;Descripción generada automáticamente">
            <a:extLst>
              <a:ext uri="{FF2B5EF4-FFF2-40B4-BE49-F238E27FC236}">
                <a16:creationId xmlns:a16="http://schemas.microsoft.com/office/drawing/2014/main" id="{666D1C59-4932-4591-A090-2314749AA124}"/>
              </a:ext>
            </a:extLst>
          </p:cNvPr>
          <p:cNvPicPr>
            <a:picLocks noChangeAspect="1"/>
          </p:cNvPicPr>
          <p:nvPr/>
        </p:nvPicPr>
        <p:blipFill rotWithShape="1">
          <a:blip r:embed="rId2">
            <a:extLst>
              <a:ext uri="{28A0092B-C50C-407E-A947-70E740481C1C}">
                <a14:useLocalDpi xmlns:a14="http://schemas.microsoft.com/office/drawing/2010/main" val="0"/>
              </a:ext>
            </a:extLst>
          </a:blip>
          <a:srcRect r="3557" b="1"/>
          <a:stretch/>
        </p:blipFill>
        <p:spPr>
          <a:xfrm>
            <a:off x="20" y="10"/>
            <a:ext cx="12191980" cy="6857990"/>
          </a:xfrm>
          <a:prstGeom prst="rect">
            <a:avLst/>
          </a:prstGeom>
        </p:spPr>
      </p:pic>
      <p:sp>
        <p:nvSpPr>
          <p:cNvPr id="4" name="CuadroTexto 3">
            <a:extLst>
              <a:ext uri="{FF2B5EF4-FFF2-40B4-BE49-F238E27FC236}">
                <a16:creationId xmlns:a16="http://schemas.microsoft.com/office/drawing/2014/main" id="{7F9ED4CC-92B9-4989-B609-A76358EC8C6E}"/>
              </a:ext>
            </a:extLst>
          </p:cNvPr>
          <p:cNvSpPr txBox="1"/>
          <p:nvPr/>
        </p:nvSpPr>
        <p:spPr>
          <a:xfrm>
            <a:off x="8203096" y="901148"/>
            <a:ext cx="3352800" cy="646331"/>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Clic derecho y seleccionamos Propiedades</a:t>
            </a:r>
          </a:p>
        </p:txBody>
      </p:sp>
    </p:spTree>
    <p:extLst>
      <p:ext uri="{BB962C8B-B14F-4D97-AF65-F5344CB8AC3E}">
        <p14:creationId xmlns:p14="http://schemas.microsoft.com/office/powerpoint/2010/main" val="277351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Una captura de pantalla de una red social&#10;&#10;Descripción generada automáticamente">
            <a:extLst>
              <a:ext uri="{FF2B5EF4-FFF2-40B4-BE49-F238E27FC236}">
                <a16:creationId xmlns:a16="http://schemas.microsoft.com/office/drawing/2014/main" id="{E9476668-1402-4C3D-93C0-14563FAB9882}"/>
              </a:ext>
            </a:extLst>
          </p:cNvPr>
          <p:cNvPicPr>
            <a:picLocks noChangeAspect="1"/>
          </p:cNvPicPr>
          <p:nvPr/>
        </p:nvPicPr>
        <p:blipFill rotWithShape="1">
          <a:blip r:embed="rId2">
            <a:extLst>
              <a:ext uri="{28A0092B-C50C-407E-A947-70E740481C1C}">
                <a14:useLocalDpi xmlns:a14="http://schemas.microsoft.com/office/drawing/2010/main" val="0"/>
              </a:ext>
            </a:extLst>
          </a:blip>
          <a:srcRect r="3557" b="1"/>
          <a:stretch/>
        </p:blipFill>
        <p:spPr>
          <a:xfrm>
            <a:off x="20" y="10"/>
            <a:ext cx="12191980" cy="6857990"/>
          </a:xfrm>
          <a:prstGeom prst="rect">
            <a:avLst/>
          </a:prstGeom>
        </p:spPr>
      </p:pic>
      <p:sp>
        <p:nvSpPr>
          <p:cNvPr id="4" name="CuadroTexto 3">
            <a:extLst>
              <a:ext uri="{FF2B5EF4-FFF2-40B4-BE49-F238E27FC236}">
                <a16:creationId xmlns:a16="http://schemas.microsoft.com/office/drawing/2014/main" id="{70E2337F-F369-498F-886E-D02297C6B4CE}"/>
              </a:ext>
            </a:extLst>
          </p:cNvPr>
          <p:cNvSpPr txBox="1"/>
          <p:nvPr/>
        </p:nvSpPr>
        <p:spPr>
          <a:xfrm>
            <a:off x="8203096" y="901148"/>
            <a:ext cx="3048000" cy="1200329"/>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En la ventana seleccionamos herramienta  y la opción de Desfragmentar Ahora</a:t>
            </a:r>
          </a:p>
        </p:txBody>
      </p:sp>
    </p:spTree>
    <p:extLst>
      <p:ext uri="{BB962C8B-B14F-4D97-AF65-F5344CB8AC3E}">
        <p14:creationId xmlns:p14="http://schemas.microsoft.com/office/powerpoint/2010/main" val="1379664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Una captura de pantalla de una red social&#10;&#10;Descripción generada automáticamente">
            <a:extLst>
              <a:ext uri="{FF2B5EF4-FFF2-40B4-BE49-F238E27FC236}">
                <a16:creationId xmlns:a16="http://schemas.microsoft.com/office/drawing/2014/main" id="{9A92C25E-F245-41E9-B799-D5D6CCD10904}"/>
              </a:ext>
            </a:extLst>
          </p:cNvPr>
          <p:cNvPicPr>
            <a:picLocks noChangeAspect="1"/>
          </p:cNvPicPr>
          <p:nvPr/>
        </p:nvPicPr>
        <p:blipFill rotWithShape="1">
          <a:blip r:embed="rId2">
            <a:extLst>
              <a:ext uri="{28A0092B-C50C-407E-A947-70E740481C1C}">
                <a14:useLocalDpi xmlns:a14="http://schemas.microsoft.com/office/drawing/2010/main" val="0"/>
              </a:ext>
            </a:extLst>
          </a:blip>
          <a:srcRect r="3557" b="1"/>
          <a:stretch/>
        </p:blipFill>
        <p:spPr>
          <a:xfrm>
            <a:off x="20" y="10"/>
            <a:ext cx="12191980" cy="6857990"/>
          </a:xfrm>
          <a:prstGeom prst="rect">
            <a:avLst/>
          </a:prstGeom>
        </p:spPr>
      </p:pic>
      <p:sp>
        <p:nvSpPr>
          <p:cNvPr id="4" name="CuadroTexto 3">
            <a:extLst>
              <a:ext uri="{FF2B5EF4-FFF2-40B4-BE49-F238E27FC236}">
                <a16:creationId xmlns:a16="http://schemas.microsoft.com/office/drawing/2014/main" id="{738116C9-B134-4C6A-ACF0-181266E8A2D8}"/>
              </a:ext>
            </a:extLst>
          </p:cNvPr>
          <p:cNvSpPr txBox="1"/>
          <p:nvPr/>
        </p:nvSpPr>
        <p:spPr>
          <a:xfrm>
            <a:off x="8203096" y="901148"/>
            <a:ext cx="3048000" cy="1200329"/>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Desfragmentaremos el disco duro (si el disco duro es SSD la opción se llama optimizar)</a:t>
            </a:r>
          </a:p>
        </p:txBody>
      </p:sp>
    </p:spTree>
    <p:extLst>
      <p:ext uri="{BB962C8B-B14F-4D97-AF65-F5344CB8AC3E}">
        <p14:creationId xmlns:p14="http://schemas.microsoft.com/office/powerpoint/2010/main" val="150294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ptura de pantalla de una computadora&#10;&#10;Descripción generada automáticamente">
            <a:extLst>
              <a:ext uri="{FF2B5EF4-FFF2-40B4-BE49-F238E27FC236}">
                <a16:creationId xmlns:a16="http://schemas.microsoft.com/office/drawing/2014/main" id="{6955D584-ADA0-442C-82C6-0812B9D68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C9DA5D75-D1A0-439E-80A8-D5CE44E64102}"/>
              </a:ext>
            </a:extLst>
          </p:cNvPr>
          <p:cNvSpPr txBox="1"/>
          <p:nvPr/>
        </p:nvSpPr>
        <p:spPr>
          <a:xfrm>
            <a:off x="8203096" y="901148"/>
            <a:ext cx="3048000" cy="286232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Una vez finalizada la desfragmentación, el disco duro está listo para crear una partición en la instalar Linux. Para ello buscamos tras clicar en el icono de Windows “Crear y formatear particiones del disco duro”</a:t>
            </a:r>
          </a:p>
        </p:txBody>
      </p:sp>
    </p:spTree>
    <p:extLst>
      <p:ext uri="{BB962C8B-B14F-4D97-AF65-F5344CB8AC3E}">
        <p14:creationId xmlns:p14="http://schemas.microsoft.com/office/powerpoint/2010/main" val="3309444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ptura de pantalla de una red social&#10;&#10;Descripción generada automáticamente">
            <a:extLst>
              <a:ext uri="{FF2B5EF4-FFF2-40B4-BE49-F238E27FC236}">
                <a16:creationId xmlns:a16="http://schemas.microsoft.com/office/drawing/2014/main" id="{FCDD15A0-8FF8-41C6-9184-6B1B16B60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19"/>
            <a:ext cx="12209100" cy="6623437"/>
          </a:xfrm>
          <a:prstGeom prst="rect">
            <a:avLst/>
          </a:prstGeom>
        </p:spPr>
      </p:pic>
      <p:sp>
        <p:nvSpPr>
          <p:cNvPr id="4" name="CuadroTexto 3">
            <a:extLst>
              <a:ext uri="{FF2B5EF4-FFF2-40B4-BE49-F238E27FC236}">
                <a16:creationId xmlns:a16="http://schemas.microsoft.com/office/drawing/2014/main" id="{84C9ADD0-901F-4AC2-9D33-1F030D8D151F}"/>
              </a:ext>
            </a:extLst>
          </p:cNvPr>
          <p:cNvSpPr txBox="1"/>
          <p:nvPr/>
        </p:nvSpPr>
        <p:spPr>
          <a:xfrm>
            <a:off x="8203096" y="901148"/>
            <a:ext cx="3048000" cy="1477328"/>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s-ES" dirty="0"/>
              <a:t>En esta ventana aparecen todos los discos duros, sus características y sus particiones</a:t>
            </a:r>
          </a:p>
        </p:txBody>
      </p:sp>
    </p:spTree>
    <p:extLst>
      <p:ext uri="{BB962C8B-B14F-4D97-AF65-F5344CB8AC3E}">
        <p14:creationId xmlns:p14="http://schemas.microsoft.com/office/powerpoint/2010/main" val="32803959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60</TotalTime>
  <Words>490</Words>
  <Application>Microsoft Office PowerPoint</Application>
  <PresentationFormat>Panorámica</PresentationFormat>
  <Paragraphs>29</Paragraphs>
  <Slides>23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23</vt:i4>
      </vt:variant>
    </vt:vector>
  </HeadingPairs>
  <TitlesOfParts>
    <vt:vector size="27" baseType="lpstr">
      <vt:lpstr>Arial</vt:lpstr>
      <vt:lpstr>Century Gothic</vt:lpstr>
      <vt:lpstr>Wingdings 3</vt:lpstr>
      <vt:lpstr>Ion</vt:lpstr>
      <vt:lpstr>4.0. Instalación de dos sistemas operativos en un ordenador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 Instalación de dos sistemas operativos en un ordenador</dc:title>
  <dc:creator>Álvaro Cañizares</dc:creator>
  <cp:lastModifiedBy>Álvaro Cañizares</cp:lastModifiedBy>
  <cp:revision>5</cp:revision>
  <dcterms:created xsi:type="dcterms:W3CDTF">2020-01-08T16:45:56Z</dcterms:created>
  <dcterms:modified xsi:type="dcterms:W3CDTF">2020-01-08T17:46:37Z</dcterms:modified>
</cp:coreProperties>
</file>